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312" r:id="rId3"/>
    <p:sldId id="353" r:id="rId4"/>
    <p:sldId id="359" r:id="rId5"/>
    <p:sldId id="355" r:id="rId6"/>
    <p:sldId id="361" r:id="rId7"/>
    <p:sldId id="360" r:id="rId8"/>
    <p:sldId id="358" r:id="rId9"/>
    <p:sldId id="364" r:id="rId10"/>
    <p:sldId id="363" r:id="rId11"/>
    <p:sldId id="362" r:id="rId12"/>
    <p:sldId id="322" r:id="rId13"/>
    <p:sldId id="351" r:id="rId14"/>
    <p:sldId id="299" r:id="rId15"/>
    <p:sldId id="313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A33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301" autoAdjust="0"/>
  </p:normalViewPr>
  <p:slideViewPr>
    <p:cSldViewPr snapToGrid="0" showGuides="1">
      <p:cViewPr varScale="1">
        <p:scale>
          <a:sx n="77" d="100"/>
          <a:sy n="77" d="100"/>
        </p:scale>
        <p:origin x="26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51CA4-16A4-4834-A283-82870152D92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A6288D-DC04-484D-B378-5D2E8DC79ECC}">
      <dgm:prSet custT="1"/>
      <dgm:spPr>
        <a:solidFill>
          <a:srgbClr val="0070C0"/>
        </a:solidFill>
      </dgm:spPr>
      <dgm:t>
        <a:bodyPr/>
        <a:lstStyle/>
        <a:p>
          <a:r>
            <a:rPr lang="cs-CZ" sz="2400" b="1" dirty="0">
              <a:latin typeface="+mj-lt"/>
            </a:rPr>
            <a:t>Dělej,</a:t>
          </a:r>
          <a:r>
            <a:rPr lang="cs-CZ" sz="2400" b="1" dirty="0"/>
            <a:t> co Tě baví, říkej, co si myslíš.</a:t>
          </a:r>
          <a:endParaRPr lang="en-US" sz="2400" dirty="0">
            <a:solidFill>
              <a:srgbClr val="FF0000"/>
            </a:solidFill>
          </a:endParaRPr>
        </a:p>
      </dgm:t>
    </dgm:pt>
    <dgm:pt modelId="{0788A7DF-6779-4926-8782-A870AF91F21F}" type="parTrans" cxnId="{6CE4F90A-8953-46A6-8D72-E05846F9C66F}">
      <dgm:prSet/>
      <dgm:spPr/>
      <dgm:t>
        <a:bodyPr/>
        <a:lstStyle/>
        <a:p>
          <a:endParaRPr lang="en-US"/>
        </a:p>
      </dgm:t>
    </dgm:pt>
    <dgm:pt modelId="{0922C967-4FA8-4AC2-A218-528F7B81F32F}" type="sibTrans" cxnId="{6CE4F90A-8953-46A6-8D72-E05846F9C66F}">
      <dgm:prSet/>
      <dgm:spPr/>
      <dgm:t>
        <a:bodyPr/>
        <a:lstStyle/>
        <a:p>
          <a:endParaRPr lang="en-US"/>
        </a:p>
      </dgm:t>
    </dgm:pt>
    <dgm:pt modelId="{E16811C3-348F-440B-8647-E5A58FD8ABFE}">
      <dgm:prSet custT="1"/>
      <dgm:spPr>
        <a:solidFill>
          <a:schemeClr val="bg1"/>
        </a:solidFill>
      </dgm:spPr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Konference o životě dospívajících </a:t>
          </a:r>
          <a:br>
            <a:rPr lang="cs-CZ" sz="1800" b="1" dirty="0">
              <a:solidFill>
                <a:schemeClr val="tx1"/>
              </a:solidFill>
            </a:rPr>
          </a:br>
          <a:r>
            <a:rPr lang="cs-CZ" sz="1800" b="1" dirty="0">
              <a:solidFill>
                <a:schemeClr val="tx1"/>
              </a:solidFill>
            </a:rPr>
            <a:t>a jejich vnímání současného světa</a:t>
          </a:r>
          <a:endParaRPr lang="en-US" sz="1800" dirty="0">
            <a:solidFill>
              <a:schemeClr val="tx1"/>
            </a:solidFill>
          </a:endParaRPr>
        </a:p>
      </dgm:t>
    </dgm:pt>
    <dgm:pt modelId="{CC766E6F-8911-4CE8-ADA6-7BF7FF16B4BA}" type="parTrans" cxnId="{AE9FBC02-72C0-40E0-99F8-DF5E885FEE75}">
      <dgm:prSet/>
      <dgm:spPr/>
      <dgm:t>
        <a:bodyPr/>
        <a:lstStyle/>
        <a:p>
          <a:endParaRPr lang="en-US"/>
        </a:p>
      </dgm:t>
    </dgm:pt>
    <dgm:pt modelId="{9A651091-32E2-4D30-8F86-F95E2BB24E9B}" type="sibTrans" cxnId="{AE9FBC02-72C0-40E0-99F8-DF5E885FEE75}">
      <dgm:prSet/>
      <dgm:spPr/>
      <dgm:t>
        <a:bodyPr/>
        <a:lstStyle/>
        <a:p>
          <a:endParaRPr lang="en-US"/>
        </a:p>
      </dgm:t>
    </dgm:pt>
    <dgm:pt modelId="{ABB1F034-5F3E-4D47-841A-344B7117A7E2}" type="pres">
      <dgm:prSet presAssocID="{CCE51CA4-16A4-4834-A283-82870152D92D}" presName="outerComposite" presStyleCnt="0">
        <dgm:presLayoutVars>
          <dgm:chMax val="5"/>
          <dgm:dir/>
          <dgm:resizeHandles val="exact"/>
        </dgm:presLayoutVars>
      </dgm:prSet>
      <dgm:spPr/>
    </dgm:pt>
    <dgm:pt modelId="{59139343-66A8-44BB-8413-77F7DF610431}" type="pres">
      <dgm:prSet presAssocID="{CCE51CA4-16A4-4834-A283-82870152D92D}" presName="dummyMaxCanvas" presStyleCnt="0">
        <dgm:presLayoutVars/>
      </dgm:prSet>
      <dgm:spPr/>
    </dgm:pt>
    <dgm:pt modelId="{63E34B8A-F9BB-479E-B053-4293245B6232}" type="pres">
      <dgm:prSet presAssocID="{CCE51CA4-16A4-4834-A283-82870152D92D}" presName="TwoNodes_1" presStyleLbl="node1" presStyleIdx="0" presStyleCnt="2" custScaleX="117647" custScaleY="67211" custLinFactNeighborX="10499" custLinFactNeighborY="-1117">
        <dgm:presLayoutVars>
          <dgm:bulletEnabled val="1"/>
        </dgm:presLayoutVars>
      </dgm:prSet>
      <dgm:spPr/>
    </dgm:pt>
    <dgm:pt modelId="{46468B97-183B-4AA2-870F-2863EAD775D5}" type="pres">
      <dgm:prSet presAssocID="{CCE51CA4-16A4-4834-A283-82870152D92D}" presName="TwoNodes_2" presStyleLbl="node1" presStyleIdx="1" presStyleCnt="2" custScaleX="117647" custScaleY="97941" custLinFactNeighborX="-10455" custLinFactNeighborY="-32041">
        <dgm:presLayoutVars>
          <dgm:bulletEnabled val="1"/>
        </dgm:presLayoutVars>
      </dgm:prSet>
      <dgm:spPr/>
    </dgm:pt>
    <dgm:pt modelId="{687DF4CB-C068-406B-BB89-6D5844564873}" type="pres">
      <dgm:prSet presAssocID="{CCE51CA4-16A4-4834-A283-82870152D92D}" presName="TwoConn_1-2" presStyleLbl="fgAccFollowNode1" presStyleIdx="0" presStyleCnt="1" custAng="1613934" custScaleX="70420" custScaleY="114521" custLinFactX="-100000" custLinFactNeighborX="-118666" custLinFactNeighborY="0">
        <dgm:presLayoutVars>
          <dgm:bulletEnabled val="1"/>
        </dgm:presLayoutVars>
      </dgm:prSet>
      <dgm:spPr>
        <a:prstGeom prst="curvedLeftArrow">
          <a:avLst/>
        </a:prstGeom>
      </dgm:spPr>
    </dgm:pt>
    <dgm:pt modelId="{90E303FE-C5CC-48D0-9F5C-BEC3CAE6340D}" type="pres">
      <dgm:prSet presAssocID="{CCE51CA4-16A4-4834-A283-82870152D92D}" presName="TwoNodes_1_text" presStyleLbl="node1" presStyleIdx="1" presStyleCnt="2">
        <dgm:presLayoutVars>
          <dgm:bulletEnabled val="1"/>
        </dgm:presLayoutVars>
      </dgm:prSet>
      <dgm:spPr/>
    </dgm:pt>
    <dgm:pt modelId="{3BDD11E7-572C-4CB3-9E37-8A1275459F6C}" type="pres">
      <dgm:prSet presAssocID="{CCE51CA4-16A4-4834-A283-82870152D92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E9FBC02-72C0-40E0-99F8-DF5E885FEE75}" srcId="{CCE51CA4-16A4-4834-A283-82870152D92D}" destId="{E16811C3-348F-440B-8647-E5A58FD8ABFE}" srcOrd="1" destOrd="0" parTransId="{CC766E6F-8911-4CE8-ADA6-7BF7FF16B4BA}" sibTransId="{9A651091-32E2-4D30-8F86-F95E2BB24E9B}"/>
    <dgm:cxn modelId="{6CE4F90A-8953-46A6-8D72-E05846F9C66F}" srcId="{CCE51CA4-16A4-4834-A283-82870152D92D}" destId="{D7A6288D-DC04-484D-B378-5D2E8DC79ECC}" srcOrd="0" destOrd="0" parTransId="{0788A7DF-6779-4926-8782-A870AF91F21F}" sibTransId="{0922C967-4FA8-4AC2-A218-528F7B81F32F}"/>
    <dgm:cxn modelId="{48158412-7FD3-4779-8F1E-2190A2DD6B1A}" type="presOf" srcId="{E16811C3-348F-440B-8647-E5A58FD8ABFE}" destId="{46468B97-183B-4AA2-870F-2863EAD775D5}" srcOrd="0" destOrd="0" presId="urn:microsoft.com/office/officeart/2005/8/layout/vProcess5"/>
    <dgm:cxn modelId="{88A8DF12-231C-49FE-B7CF-A2547ADEEC4D}" type="presOf" srcId="{D7A6288D-DC04-484D-B378-5D2E8DC79ECC}" destId="{63E34B8A-F9BB-479E-B053-4293245B6232}" srcOrd="0" destOrd="0" presId="urn:microsoft.com/office/officeart/2005/8/layout/vProcess5"/>
    <dgm:cxn modelId="{422F005E-3F4F-4098-BC6E-D151256A453F}" type="presOf" srcId="{D7A6288D-DC04-484D-B378-5D2E8DC79ECC}" destId="{90E303FE-C5CC-48D0-9F5C-BEC3CAE6340D}" srcOrd="1" destOrd="0" presId="urn:microsoft.com/office/officeart/2005/8/layout/vProcess5"/>
    <dgm:cxn modelId="{DB375549-52D1-4612-809F-86AEA26CAE6F}" type="presOf" srcId="{E16811C3-348F-440B-8647-E5A58FD8ABFE}" destId="{3BDD11E7-572C-4CB3-9E37-8A1275459F6C}" srcOrd="1" destOrd="0" presId="urn:microsoft.com/office/officeart/2005/8/layout/vProcess5"/>
    <dgm:cxn modelId="{D51D328C-1D7C-4BC6-BC05-DEF9CFD0DB18}" type="presOf" srcId="{CCE51CA4-16A4-4834-A283-82870152D92D}" destId="{ABB1F034-5F3E-4D47-841A-344B7117A7E2}" srcOrd="0" destOrd="0" presId="urn:microsoft.com/office/officeart/2005/8/layout/vProcess5"/>
    <dgm:cxn modelId="{3CCBE497-5061-4F1E-83F2-6EFB29C9C32F}" type="presOf" srcId="{0922C967-4FA8-4AC2-A218-528F7B81F32F}" destId="{687DF4CB-C068-406B-BB89-6D5844564873}" srcOrd="0" destOrd="0" presId="urn:microsoft.com/office/officeart/2005/8/layout/vProcess5"/>
    <dgm:cxn modelId="{1754F99D-87E8-4C74-8828-94FB186BC555}" type="presParOf" srcId="{ABB1F034-5F3E-4D47-841A-344B7117A7E2}" destId="{59139343-66A8-44BB-8413-77F7DF610431}" srcOrd="0" destOrd="0" presId="urn:microsoft.com/office/officeart/2005/8/layout/vProcess5"/>
    <dgm:cxn modelId="{5C8CC9ED-6A7D-4103-9D28-E5A680B22130}" type="presParOf" srcId="{ABB1F034-5F3E-4D47-841A-344B7117A7E2}" destId="{63E34B8A-F9BB-479E-B053-4293245B6232}" srcOrd="1" destOrd="0" presId="urn:microsoft.com/office/officeart/2005/8/layout/vProcess5"/>
    <dgm:cxn modelId="{96B417C8-243D-444A-8D7E-F04642C6AC34}" type="presParOf" srcId="{ABB1F034-5F3E-4D47-841A-344B7117A7E2}" destId="{46468B97-183B-4AA2-870F-2863EAD775D5}" srcOrd="2" destOrd="0" presId="urn:microsoft.com/office/officeart/2005/8/layout/vProcess5"/>
    <dgm:cxn modelId="{67498926-99D7-4A4B-9B4E-53EAC7995670}" type="presParOf" srcId="{ABB1F034-5F3E-4D47-841A-344B7117A7E2}" destId="{687DF4CB-C068-406B-BB89-6D5844564873}" srcOrd="3" destOrd="0" presId="urn:microsoft.com/office/officeart/2005/8/layout/vProcess5"/>
    <dgm:cxn modelId="{4A702601-77A3-46DD-9D8A-D77328BA38E4}" type="presParOf" srcId="{ABB1F034-5F3E-4D47-841A-344B7117A7E2}" destId="{90E303FE-C5CC-48D0-9F5C-BEC3CAE6340D}" srcOrd="4" destOrd="0" presId="urn:microsoft.com/office/officeart/2005/8/layout/vProcess5"/>
    <dgm:cxn modelId="{197E2196-5EEC-4E29-96CD-B8AECE733BD8}" type="presParOf" srcId="{ABB1F034-5F3E-4D47-841A-344B7117A7E2}" destId="{3BDD11E7-572C-4CB3-9E37-8A1275459F6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C2F52-9F84-4FF4-B673-C45E498289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31D35-8AF6-41B2-B575-EC6542A69B64}">
      <dgm:prSet custT="1"/>
      <dgm:spPr>
        <a:solidFill>
          <a:srgbClr val="0070C0"/>
        </a:solidFill>
      </dgm:spPr>
      <dgm:t>
        <a:bodyPr/>
        <a:lstStyle/>
        <a:p>
          <a:r>
            <a:rPr lang="cs-CZ" sz="2200" dirty="0"/>
            <a:t>Co se </a:t>
          </a:r>
          <a:r>
            <a:rPr lang="cs-CZ" sz="2200" dirty="0">
              <a:latin typeface="+mj-lt"/>
            </a:rPr>
            <a:t>žáci</a:t>
          </a:r>
          <a:r>
            <a:rPr lang="cs-CZ" sz="2200" dirty="0"/>
            <a:t> naučí</a:t>
          </a:r>
          <a:endParaRPr lang="en-US" sz="2200" dirty="0"/>
        </a:p>
      </dgm:t>
    </dgm:pt>
    <dgm:pt modelId="{03DEFF1F-2773-4D7F-965D-6B574003BA8F}" type="parTrans" cxnId="{64DA9866-F0E9-489A-B1ED-BB470B17C8A6}">
      <dgm:prSet/>
      <dgm:spPr/>
      <dgm:t>
        <a:bodyPr/>
        <a:lstStyle/>
        <a:p>
          <a:endParaRPr lang="en-US"/>
        </a:p>
      </dgm:t>
    </dgm:pt>
    <dgm:pt modelId="{2348402C-0983-4486-8CD8-B27DD21535F2}" type="sibTrans" cxnId="{64DA9866-F0E9-489A-B1ED-BB470B17C8A6}">
      <dgm:prSet/>
      <dgm:spPr/>
      <dgm:t>
        <a:bodyPr/>
        <a:lstStyle/>
        <a:p>
          <a:endParaRPr lang="en-US"/>
        </a:p>
      </dgm:t>
    </dgm:pt>
    <dgm:pt modelId="{DC9AF535-BAB3-462B-96DB-7BB7E114DF4D}">
      <dgm:prSet custT="1"/>
      <dgm:spPr/>
      <dgm:t>
        <a:bodyPr/>
        <a:lstStyle/>
        <a:p>
          <a:pPr marL="28440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cs-CZ" sz="1800" dirty="0"/>
            <a:t>Vytvořit prezentaci, formulovat v ní své názory a postoje. </a:t>
          </a:r>
          <a:endParaRPr lang="en-US" sz="1800" dirty="0"/>
        </a:p>
      </dgm:t>
    </dgm:pt>
    <dgm:pt modelId="{527A3B47-C655-471E-AADE-8ACCA52D2CE7}" type="parTrans" cxnId="{A63BE290-42A3-4E34-B412-496872494900}">
      <dgm:prSet/>
      <dgm:spPr/>
      <dgm:t>
        <a:bodyPr/>
        <a:lstStyle/>
        <a:p>
          <a:endParaRPr lang="en-US"/>
        </a:p>
      </dgm:t>
    </dgm:pt>
    <dgm:pt modelId="{E67B42DD-F747-4D6F-B4B2-2043ED37194C}" type="sibTrans" cxnId="{A63BE290-42A3-4E34-B412-496872494900}">
      <dgm:prSet/>
      <dgm:spPr/>
      <dgm:t>
        <a:bodyPr/>
        <a:lstStyle/>
        <a:p>
          <a:endParaRPr lang="en-US"/>
        </a:p>
      </dgm:t>
    </dgm:pt>
    <dgm:pt modelId="{20A59207-5083-4B76-8C80-E7E0D401819F}">
      <dgm:prSet custT="1"/>
      <dgm:spPr/>
      <dgm:t>
        <a:bodyPr/>
        <a:lstStyle/>
        <a:p>
          <a:pPr marL="28440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cs-CZ" sz="1800" dirty="0"/>
            <a:t>Vystupovat na veřejnosti.</a:t>
          </a:r>
          <a:endParaRPr lang="en-US" sz="1800" dirty="0"/>
        </a:p>
      </dgm:t>
    </dgm:pt>
    <dgm:pt modelId="{EB64D06F-8A8D-4531-B9DD-0414DC0B245E}" type="parTrans" cxnId="{877C2973-A622-47BA-BF64-C2B841239D21}">
      <dgm:prSet/>
      <dgm:spPr/>
      <dgm:t>
        <a:bodyPr/>
        <a:lstStyle/>
        <a:p>
          <a:endParaRPr lang="en-US"/>
        </a:p>
      </dgm:t>
    </dgm:pt>
    <dgm:pt modelId="{A0854AB4-EC42-4401-A2B1-F0822E3BA9D3}" type="sibTrans" cxnId="{877C2973-A622-47BA-BF64-C2B841239D21}">
      <dgm:prSet/>
      <dgm:spPr/>
      <dgm:t>
        <a:bodyPr/>
        <a:lstStyle/>
        <a:p>
          <a:endParaRPr lang="en-US"/>
        </a:p>
      </dgm:t>
    </dgm:pt>
    <dgm:pt modelId="{971BC5DB-A092-4A29-811C-140EF7FF5A14}">
      <dgm:prSet custT="1"/>
      <dgm:spPr/>
      <dgm:t>
        <a:bodyPr/>
        <a:lstStyle/>
        <a:p>
          <a:pPr marL="28440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cs-CZ" sz="1800" dirty="0"/>
            <a:t>Vést kultivovanou diskuzi.  </a:t>
          </a:r>
          <a:endParaRPr lang="en-US" sz="1800" dirty="0"/>
        </a:p>
      </dgm:t>
    </dgm:pt>
    <dgm:pt modelId="{C35E44F9-9163-474E-9D74-31F7D02D4284}" type="parTrans" cxnId="{9DE31469-55DC-4BAE-95CE-318325274276}">
      <dgm:prSet/>
      <dgm:spPr/>
      <dgm:t>
        <a:bodyPr/>
        <a:lstStyle/>
        <a:p>
          <a:endParaRPr lang="en-US"/>
        </a:p>
      </dgm:t>
    </dgm:pt>
    <dgm:pt modelId="{DFE3CA91-A8A5-4E55-8F01-59C49076FFDF}" type="sibTrans" cxnId="{9DE31469-55DC-4BAE-95CE-318325274276}">
      <dgm:prSet/>
      <dgm:spPr/>
      <dgm:t>
        <a:bodyPr/>
        <a:lstStyle/>
        <a:p>
          <a:endParaRPr lang="en-US"/>
        </a:p>
      </dgm:t>
    </dgm:pt>
    <dgm:pt modelId="{5132C071-0EF4-4DA1-882B-4BFF6BE56A4A}">
      <dgm:prSet custT="1"/>
      <dgm:spPr/>
      <dgm:t>
        <a:bodyPr/>
        <a:lstStyle/>
        <a:p>
          <a:pPr marL="28440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cs-CZ" sz="1800" dirty="0"/>
            <a:t>Respektovat postoje a názory druhého.</a:t>
          </a:r>
          <a:endParaRPr lang="en-US" sz="1800" dirty="0"/>
        </a:p>
      </dgm:t>
    </dgm:pt>
    <dgm:pt modelId="{BF77E013-59DD-40BE-BDFE-9E07EBD96147}" type="parTrans" cxnId="{55642A68-262C-4368-B5A0-D42C401C5ED1}">
      <dgm:prSet/>
      <dgm:spPr/>
      <dgm:t>
        <a:bodyPr/>
        <a:lstStyle/>
        <a:p>
          <a:endParaRPr lang="en-US"/>
        </a:p>
      </dgm:t>
    </dgm:pt>
    <dgm:pt modelId="{D9BBDEA2-7963-4E48-94B5-58692E3D9562}" type="sibTrans" cxnId="{55642A68-262C-4368-B5A0-D42C401C5ED1}">
      <dgm:prSet/>
      <dgm:spPr/>
      <dgm:t>
        <a:bodyPr/>
        <a:lstStyle/>
        <a:p>
          <a:endParaRPr lang="en-US"/>
        </a:p>
      </dgm:t>
    </dgm:pt>
    <dgm:pt modelId="{26A7EB3F-2194-440B-8B90-0F962B6B4C0F}">
      <dgm:prSet custT="1"/>
      <dgm:spPr/>
      <dgm:t>
        <a:bodyPr/>
        <a:lstStyle/>
        <a:p>
          <a:pPr marL="28440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cs-CZ" sz="1800" dirty="0"/>
            <a:t>Sdílet v bezpečném prostředí své pocity a osobní zkušenosti s řešením různých životních situací.</a:t>
          </a:r>
          <a:endParaRPr lang="en-US" sz="1800" dirty="0"/>
        </a:p>
      </dgm:t>
    </dgm:pt>
    <dgm:pt modelId="{3D1B8295-59D2-48DF-9F76-F3C69D0EB8C1}" type="parTrans" cxnId="{65AD8230-7E6B-465F-A700-E3566BE7E2E1}">
      <dgm:prSet/>
      <dgm:spPr/>
      <dgm:t>
        <a:bodyPr/>
        <a:lstStyle/>
        <a:p>
          <a:endParaRPr lang="en-US"/>
        </a:p>
      </dgm:t>
    </dgm:pt>
    <dgm:pt modelId="{49D34091-8C51-42A4-9B66-8766FE1378B7}" type="sibTrans" cxnId="{65AD8230-7E6B-465F-A700-E3566BE7E2E1}">
      <dgm:prSet/>
      <dgm:spPr/>
      <dgm:t>
        <a:bodyPr/>
        <a:lstStyle/>
        <a:p>
          <a:endParaRPr lang="en-US"/>
        </a:p>
      </dgm:t>
    </dgm:pt>
    <dgm:pt modelId="{90993073-6352-47A6-8803-06D77BB733C6}">
      <dgm:prSet custT="1"/>
      <dgm:spPr/>
      <dgm:t>
        <a:bodyPr/>
        <a:lstStyle/>
        <a:p>
          <a:pPr marL="28440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cs-CZ" sz="1800" dirty="0">
              <a:solidFill>
                <a:schemeClr val="tx1"/>
              </a:solidFill>
            </a:rPr>
            <a:t>Získat si k tématu dostatek informací, ověřit si je a utřídit.</a:t>
          </a:r>
          <a:endParaRPr lang="en-US" sz="1800" dirty="0">
            <a:solidFill>
              <a:schemeClr val="tx1"/>
            </a:solidFill>
          </a:endParaRPr>
        </a:p>
      </dgm:t>
    </dgm:pt>
    <dgm:pt modelId="{AF5E3EB1-9013-4DD9-B0DD-1E9F4F749DA2}" type="sibTrans" cxnId="{0CA15850-58B3-4CE4-89EE-B13B29283812}">
      <dgm:prSet/>
      <dgm:spPr/>
      <dgm:t>
        <a:bodyPr/>
        <a:lstStyle/>
        <a:p>
          <a:endParaRPr lang="en-US"/>
        </a:p>
      </dgm:t>
    </dgm:pt>
    <dgm:pt modelId="{FFEE3451-99AF-47E8-8E57-2450CC5863F2}" type="parTrans" cxnId="{0CA15850-58B3-4CE4-89EE-B13B29283812}">
      <dgm:prSet/>
      <dgm:spPr/>
      <dgm:t>
        <a:bodyPr/>
        <a:lstStyle/>
        <a:p>
          <a:endParaRPr lang="en-US"/>
        </a:p>
      </dgm:t>
    </dgm:pt>
    <dgm:pt modelId="{B2CE2FA7-BB35-42B0-ABE4-ADDB04EB1609}" type="pres">
      <dgm:prSet presAssocID="{206C2F52-9F84-4FF4-B673-C45E498289F3}" presName="linear" presStyleCnt="0">
        <dgm:presLayoutVars>
          <dgm:animLvl val="lvl"/>
          <dgm:resizeHandles val="exact"/>
        </dgm:presLayoutVars>
      </dgm:prSet>
      <dgm:spPr/>
    </dgm:pt>
    <dgm:pt modelId="{4775B570-10A5-437C-9364-E12B43AA1AA7}" type="pres">
      <dgm:prSet presAssocID="{34031D35-8AF6-41B2-B575-EC6542A69B64}" presName="parentText" presStyleLbl="node1" presStyleIdx="0" presStyleCnt="1" custScaleY="60767" custLinFactNeighborY="-13413">
        <dgm:presLayoutVars>
          <dgm:chMax val="0"/>
          <dgm:bulletEnabled val="1"/>
        </dgm:presLayoutVars>
      </dgm:prSet>
      <dgm:spPr/>
    </dgm:pt>
    <dgm:pt modelId="{96CBECC3-45FA-4084-8894-DC1526130B80}" type="pres">
      <dgm:prSet presAssocID="{34031D35-8AF6-41B2-B575-EC6542A69B64}" presName="childText" presStyleLbl="revTx" presStyleIdx="0" presStyleCnt="1" custLinFactNeighborY="36655">
        <dgm:presLayoutVars>
          <dgm:bulletEnabled val="1"/>
        </dgm:presLayoutVars>
      </dgm:prSet>
      <dgm:spPr/>
    </dgm:pt>
  </dgm:ptLst>
  <dgm:cxnLst>
    <dgm:cxn modelId="{7F14121D-4FDA-450B-A06E-C125A874F464}" type="presOf" srcId="{90993073-6352-47A6-8803-06D77BB733C6}" destId="{96CBECC3-45FA-4084-8894-DC1526130B80}" srcOrd="0" destOrd="0" presId="urn:microsoft.com/office/officeart/2005/8/layout/vList2"/>
    <dgm:cxn modelId="{7486112E-10DF-4F4B-9801-9937459CB27F}" type="presOf" srcId="{206C2F52-9F84-4FF4-B673-C45E498289F3}" destId="{B2CE2FA7-BB35-42B0-ABE4-ADDB04EB1609}" srcOrd="0" destOrd="0" presId="urn:microsoft.com/office/officeart/2005/8/layout/vList2"/>
    <dgm:cxn modelId="{65AD8230-7E6B-465F-A700-E3566BE7E2E1}" srcId="{34031D35-8AF6-41B2-B575-EC6542A69B64}" destId="{26A7EB3F-2194-440B-8B90-0F962B6B4C0F}" srcOrd="5" destOrd="0" parTransId="{3D1B8295-59D2-48DF-9F76-F3C69D0EB8C1}" sibTransId="{49D34091-8C51-42A4-9B66-8766FE1378B7}"/>
    <dgm:cxn modelId="{64DA9866-F0E9-489A-B1ED-BB470B17C8A6}" srcId="{206C2F52-9F84-4FF4-B673-C45E498289F3}" destId="{34031D35-8AF6-41B2-B575-EC6542A69B64}" srcOrd="0" destOrd="0" parTransId="{03DEFF1F-2773-4D7F-965D-6B574003BA8F}" sibTransId="{2348402C-0983-4486-8CD8-B27DD21535F2}"/>
    <dgm:cxn modelId="{55642A68-262C-4368-B5A0-D42C401C5ED1}" srcId="{34031D35-8AF6-41B2-B575-EC6542A69B64}" destId="{5132C071-0EF4-4DA1-882B-4BFF6BE56A4A}" srcOrd="4" destOrd="0" parTransId="{BF77E013-59DD-40BE-BDFE-9E07EBD96147}" sibTransId="{D9BBDEA2-7963-4E48-94B5-58692E3D9562}"/>
    <dgm:cxn modelId="{9DE31469-55DC-4BAE-95CE-318325274276}" srcId="{34031D35-8AF6-41B2-B575-EC6542A69B64}" destId="{971BC5DB-A092-4A29-811C-140EF7FF5A14}" srcOrd="3" destOrd="0" parTransId="{C35E44F9-9163-474E-9D74-31F7D02D4284}" sibTransId="{DFE3CA91-A8A5-4E55-8F01-59C49076FFDF}"/>
    <dgm:cxn modelId="{0CA15850-58B3-4CE4-89EE-B13B29283812}" srcId="{34031D35-8AF6-41B2-B575-EC6542A69B64}" destId="{90993073-6352-47A6-8803-06D77BB733C6}" srcOrd="0" destOrd="0" parTransId="{FFEE3451-99AF-47E8-8E57-2450CC5863F2}" sibTransId="{AF5E3EB1-9013-4DD9-B0DD-1E9F4F749DA2}"/>
    <dgm:cxn modelId="{877C2973-A622-47BA-BF64-C2B841239D21}" srcId="{34031D35-8AF6-41B2-B575-EC6542A69B64}" destId="{20A59207-5083-4B76-8C80-E7E0D401819F}" srcOrd="2" destOrd="0" parTransId="{EB64D06F-8A8D-4531-B9DD-0414DC0B245E}" sibTransId="{A0854AB4-EC42-4401-A2B1-F0822E3BA9D3}"/>
    <dgm:cxn modelId="{A63BE290-42A3-4E34-B412-496872494900}" srcId="{34031D35-8AF6-41B2-B575-EC6542A69B64}" destId="{DC9AF535-BAB3-462B-96DB-7BB7E114DF4D}" srcOrd="1" destOrd="0" parTransId="{527A3B47-C655-471E-AADE-8ACCA52D2CE7}" sibTransId="{E67B42DD-F747-4D6F-B4B2-2043ED37194C}"/>
    <dgm:cxn modelId="{2CA89DAD-6B09-4E68-A466-F16893E5C8D6}" type="presOf" srcId="{20A59207-5083-4B76-8C80-E7E0D401819F}" destId="{96CBECC3-45FA-4084-8894-DC1526130B80}" srcOrd="0" destOrd="2" presId="urn:microsoft.com/office/officeart/2005/8/layout/vList2"/>
    <dgm:cxn modelId="{4EF815B5-7DB6-4515-B640-10CF785A1E52}" type="presOf" srcId="{26A7EB3F-2194-440B-8B90-0F962B6B4C0F}" destId="{96CBECC3-45FA-4084-8894-DC1526130B80}" srcOrd="0" destOrd="5" presId="urn:microsoft.com/office/officeart/2005/8/layout/vList2"/>
    <dgm:cxn modelId="{77035AB9-D182-4EFE-9897-0D5158A6B9DF}" type="presOf" srcId="{DC9AF535-BAB3-462B-96DB-7BB7E114DF4D}" destId="{96CBECC3-45FA-4084-8894-DC1526130B80}" srcOrd="0" destOrd="1" presId="urn:microsoft.com/office/officeart/2005/8/layout/vList2"/>
    <dgm:cxn modelId="{9848DBC1-39FE-4EE0-9493-17AC2F36BA21}" type="presOf" srcId="{971BC5DB-A092-4A29-811C-140EF7FF5A14}" destId="{96CBECC3-45FA-4084-8894-DC1526130B80}" srcOrd="0" destOrd="3" presId="urn:microsoft.com/office/officeart/2005/8/layout/vList2"/>
    <dgm:cxn modelId="{C3D65ACF-685F-4C17-811B-997ECA9D1C5F}" type="presOf" srcId="{34031D35-8AF6-41B2-B575-EC6542A69B64}" destId="{4775B570-10A5-437C-9364-E12B43AA1AA7}" srcOrd="0" destOrd="0" presId="urn:microsoft.com/office/officeart/2005/8/layout/vList2"/>
    <dgm:cxn modelId="{C42B99ED-E846-466D-BA6A-D8FD225A8AAB}" type="presOf" srcId="{5132C071-0EF4-4DA1-882B-4BFF6BE56A4A}" destId="{96CBECC3-45FA-4084-8894-DC1526130B80}" srcOrd="0" destOrd="4" presId="urn:microsoft.com/office/officeart/2005/8/layout/vList2"/>
    <dgm:cxn modelId="{8C253991-D055-4F8C-9FD6-30B58A05D7BE}" type="presParOf" srcId="{B2CE2FA7-BB35-42B0-ABE4-ADDB04EB1609}" destId="{4775B570-10A5-437C-9364-E12B43AA1AA7}" srcOrd="0" destOrd="0" presId="urn:microsoft.com/office/officeart/2005/8/layout/vList2"/>
    <dgm:cxn modelId="{5651D8AB-F99D-4E8D-B1B8-615DA57A31B8}" type="presParOf" srcId="{B2CE2FA7-BB35-42B0-ABE4-ADDB04EB1609}" destId="{96CBECC3-45FA-4084-8894-DC1526130B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34B8A-F9BB-479E-B053-4293245B6232}">
      <dsp:nvSpPr>
        <dsp:cNvPr id="0" name=""/>
        <dsp:cNvSpPr/>
      </dsp:nvSpPr>
      <dsp:spPr>
        <a:xfrm>
          <a:off x="3" y="178732"/>
          <a:ext cx="7558879" cy="78630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+mj-lt"/>
            </a:rPr>
            <a:t>Dělej,</a:t>
          </a:r>
          <a:r>
            <a:rPr lang="cs-CZ" sz="2400" b="1" kern="1200" dirty="0"/>
            <a:t> co Tě baví, říkej, co si myslíš.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3033" y="201762"/>
        <a:ext cx="6170871" cy="740243"/>
      </dsp:txXfrm>
    </dsp:sp>
    <dsp:sp modelId="{46468B97-183B-4AA2-870F-2863EAD775D5}">
      <dsp:nvSpPr>
        <dsp:cNvPr id="0" name=""/>
        <dsp:cNvSpPr/>
      </dsp:nvSpPr>
      <dsp:spPr>
        <a:xfrm>
          <a:off x="0" y="1067077"/>
          <a:ext cx="7558879" cy="114581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</a:rPr>
            <a:t>Konference o životě dospívajících </a:t>
          </a:r>
          <a:br>
            <a:rPr lang="cs-CZ" sz="1800" b="1" kern="1200" dirty="0">
              <a:solidFill>
                <a:schemeClr val="tx1"/>
              </a:solidFill>
            </a:rPr>
          </a:br>
          <a:r>
            <a:rPr lang="cs-CZ" sz="1800" b="1" kern="1200" dirty="0">
              <a:solidFill>
                <a:schemeClr val="tx1"/>
              </a:solidFill>
            </a:rPr>
            <a:t>a jejich vnímání současného světa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3560" y="1100637"/>
        <a:ext cx="5263207" cy="1078695"/>
      </dsp:txXfrm>
    </dsp:sp>
    <dsp:sp modelId="{687DF4CB-C068-406B-BB89-6D5844564873}">
      <dsp:nvSpPr>
        <dsp:cNvPr id="0" name=""/>
        <dsp:cNvSpPr/>
      </dsp:nvSpPr>
      <dsp:spPr>
        <a:xfrm rot="1613934">
          <a:off x="4114263" y="864462"/>
          <a:ext cx="535500" cy="870860"/>
        </a:xfrm>
        <a:prstGeom prst="curvedLeft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114263" y="864462"/>
        <a:ext cx="535500" cy="870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B570-10A5-437C-9364-E12B43AA1AA7}">
      <dsp:nvSpPr>
        <dsp:cNvPr id="0" name=""/>
        <dsp:cNvSpPr/>
      </dsp:nvSpPr>
      <dsp:spPr>
        <a:xfrm>
          <a:off x="0" y="0"/>
          <a:ext cx="6727370" cy="73941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Co se </a:t>
          </a:r>
          <a:r>
            <a:rPr lang="cs-CZ" sz="2200" kern="1200" dirty="0">
              <a:latin typeface="+mj-lt"/>
            </a:rPr>
            <a:t>žáci</a:t>
          </a:r>
          <a:r>
            <a:rPr lang="cs-CZ" sz="2200" kern="1200" dirty="0"/>
            <a:t> naučí</a:t>
          </a:r>
          <a:endParaRPr lang="en-US" sz="2200" kern="1200" dirty="0"/>
        </a:p>
      </dsp:txBody>
      <dsp:txXfrm>
        <a:off x="36095" y="36095"/>
        <a:ext cx="6655180" cy="667222"/>
      </dsp:txXfrm>
    </dsp:sp>
    <dsp:sp modelId="{96CBECC3-45FA-4084-8894-DC1526130B80}">
      <dsp:nvSpPr>
        <dsp:cNvPr id="0" name=""/>
        <dsp:cNvSpPr/>
      </dsp:nvSpPr>
      <dsp:spPr>
        <a:xfrm>
          <a:off x="0" y="1206594"/>
          <a:ext cx="6727370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594" tIns="22860" rIns="128016" bIns="22860" numCol="1" spcCol="1270" anchor="t" anchorCtr="0">
          <a:noAutofit/>
        </a:bodyPr>
        <a:lstStyle/>
        <a:p>
          <a:pPr marL="28440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Získat si k tématu dostatek informací, ověřit si je a utřídit.</a:t>
          </a:r>
          <a:endParaRPr lang="en-US" sz="1800" kern="1200" dirty="0">
            <a:solidFill>
              <a:schemeClr val="tx1"/>
            </a:solidFill>
          </a:endParaRPr>
        </a:p>
        <a:p>
          <a:pPr marL="28440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1800" kern="1200" dirty="0"/>
            <a:t>Vytvořit prezentaci, formulovat v ní své názory a postoje. </a:t>
          </a:r>
          <a:endParaRPr lang="en-US" sz="1800" kern="1200" dirty="0"/>
        </a:p>
        <a:p>
          <a:pPr marL="28440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1800" kern="1200" dirty="0"/>
            <a:t>Vystupovat na veřejnosti.</a:t>
          </a:r>
          <a:endParaRPr lang="en-US" sz="1800" kern="1200" dirty="0"/>
        </a:p>
        <a:p>
          <a:pPr marL="28440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1800" kern="1200" dirty="0"/>
            <a:t>Vést kultivovanou diskuzi.  </a:t>
          </a:r>
          <a:endParaRPr lang="en-US" sz="1800" kern="1200" dirty="0"/>
        </a:p>
        <a:p>
          <a:pPr marL="28440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1800" kern="1200" dirty="0"/>
            <a:t>Respektovat postoje a názory druhého.</a:t>
          </a:r>
          <a:endParaRPr lang="en-US" sz="1800" kern="1200" dirty="0"/>
        </a:p>
        <a:p>
          <a:pPr marL="28440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1800" kern="1200" dirty="0"/>
            <a:t>Sdílet v bezpečném prostředí své pocity a osobní zkušenosti s řešením různých životních situací.</a:t>
          </a:r>
          <a:endParaRPr lang="en-US" sz="1800" kern="1200" dirty="0"/>
        </a:p>
      </dsp:txBody>
      <dsp:txXfrm>
        <a:off x="0" y="1206594"/>
        <a:ext cx="6727370" cy="191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A31523B-E576-9DA4-8290-6B3D5AF80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04E23D-142D-0262-797A-C2F89269F6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EE40A-2D0B-49F8-AFE8-F7309BDF3E21}" type="datetimeFigureOut">
              <a:rPr lang="cs-CZ" smtClean="0"/>
              <a:t>10.09.2023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E91C55-5EB2-23F2-3C7E-89CF539D3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5D5290-B980-32C0-4E50-1104DFAA34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412BB-36D4-4889-A3A4-0F3DA063E6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046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850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7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2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5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7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28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91" r:id="rId3"/>
    <p:sldLayoutId id="2147483692" r:id="rId4"/>
    <p:sldLayoutId id="2147483693" r:id="rId5"/>
    <p:sldLayoutId id="2147483695" r:id="rId6"/>
    <p:sldLayoutId id="2147483694" r:id="rId7"/>
    <p:sldLayoutId id="2147483696" r:id="rId8"/>
    <p:sldLayoutId id="214748369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nihovnakv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bzrUeOMKII6RYPBvW2fG6aBmc5uC3K5f" TargetMode="External"/><Relationship Id="rId2" Type="http://schemas.openxmlformats.org/officeDocument/2006/relationships/hyperlink" Target="https://www.delejcotebavi.com/kategorie/meziskolni-konferenc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5" descr="dělej_bily_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893" y="5255466"/>
            <a:ext cx="2862746" cy="11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5602EA9F-8611-4D7B-8B4A-4CEE2523423C}"/>
              </a:ext>
            </a:extLst>
          </p:cNvPr>
          <p:cNvGrpSpPr/>
          <p:nvPr/>
        </p:nvGrpSpPr>
        <p:grpSpPr>
          <a:xfrm>
            <a:off x="10058399" y="4572000"/>
            <a:ext cx="1606733" cy="1828799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16" name="Freeform: Shape 3">
              <a:extLst>
                <a:ext uri="{FF2B5EF4-FFF2-40B4-BE49-F238E27FC236}">
                  <a16:creationId xmlns:a16="http://schemas.microsoft.com/office/drawing/2014/main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">
              <a:extLst>
                <a:ext uri="{FF2B5EF4-FFF2-40B4-BE49-F238E27FC236}">
                  <a16:creationId xmlns:a16="http://schemas.microsoft.com/office/drawing/2014/main" id="{2C27E2EF-9754-4950-AF48-CDF3A6966E64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5">
              <a:extLst>
                <a:ext uri="{FF2B5EF4-FFF2-40B4-BE49-F238E27FC236}">
                  <a16:creationId xmlns:a16="http://schemas.microsoft.com/office/drawing/2014/main" id="{959E1BD7-2C33-4C6E-BFC9-FF1FAC1DEEAC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51614991-FB79-4866-8017-CD0C3B641B3E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4D34CF21-228E-4238-AFC9-83CA26E7B241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F6F21529-EAF3-4A58-B9CC-20E180DAA0AA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0">
              <a:extLst>
                <a:ext uri="{FF2B5EF4-FFF2-40B4-BE49-F238E27FC236}">
                  <a16:creationId xmlns:a16="http://schemas.microsoft.com/office/drawing/2014/main" id="{074FD44C-52B8-4412-B58F-AA00C0DC0A19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64E0BF3A-14EA-42F2-8837-434795FD2E3D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5" name="Obráze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69" y="1495954"/>
            <a:ext cx="4828295" cy="21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E592DF3-88D7-F9D4-D5A2-528E021EC9F4}"/>
              </a:ext>
            </a:extLst>
          </p:cNvPr>
          <p:cNvSpPr txBox="1"/>
          <p:nvPr/>
        </p:nvSpPr>
        <p:spPr>
          <a:xfrm>
            <a:off x="759125" y="719743"/>
            <a:ext cx="96615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Termíny a místa krajských kol -  vždy od 9 do 17:00 hodin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6.11. Karlovy Vary</a:t>
            </a:r>
          </a:p>
          <a:p>
            <a:pPr algn="l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Krajská knihovna, 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Závodní 378/84, 360 06 Karlovy Vary - Dvory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https://www.knihovnakv.cz/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8.11. Jihlava</a:t>
            </a:r>
          </a:p>
          <a:p>
            <a:pPr algn="l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Krajský úřad kraje Vysočina, Žižkova 1882/57, Jihlava, Kongresový sál v přízemí budovy 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14.11. Pardubice</a:t>
            </a:r>
          </a:p>
          <a:p>
            <a:pPr algn="l"/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Krajský úřad Pardubice, Komenského náměstí 120, 530 02 Pardubice, Sál Jana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Kašpara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16.11. Praha</a:t>
            </a:r>
          </a:p>
          <a:p>
            <a:pPr algn="l"/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Preslova 25, 150 00 Praha 5-Smíchov, 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Next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Zone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20.11. České Budějovice</a:t>
            </a:r>
          </a:p>
          <a:p>
            <a:pPr algn="l"/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Krajský úřad Jihočeského kraje</a:t>
            </a:r>
            <a:r>
              <a:rPr lang="cs-CZ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 Zimního stadionu 1952/2 České Budějovice, Kruhový sál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21.11. Zlín</a:t>
            </a:r>
          </a:p>
          <a:p>
            <a:pPr algn="l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sál University Tomáše Bati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22.11. Ostrava</a:t>
            </a:r>
          </a:p>
          <a:p>
            <a:pPr algn="l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sál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Z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astupitelstva Moravskoslezského kraje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23.11. Liberec</a:t>
            </a:r>
          </a:p>
          <a:p>
            <a:pPr algn="l"/>
            <a:r>
              <a:rPr lang="cs-CZ" sz="18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Krajský úřad Libereckého kraje, 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Multimediální sál</a:t>
            </a:r>
            <a:b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cs-CZ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4.12. 2023 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</a:rPr>
              <a:t>Celostátní konference - </a:t>
            </a: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Praha  </a:t>
            </a:r>
          </a:p>
          <a:p>
            <a:pPr algn="l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Velký zastupitelský sál HMP, Mariánské náměstí 2, Praha 1</a:t>
            </a:r>
          </a:p>
        </p:txBody>
      </p:sp>
    </p:spTree>
    <p:extLst>
      <p:ext uri="{BB962C8B-B14F-4D97-AF65-F5344CB8AC3E}">
        <p14:creationId xmlns:p14="http://schemas.microsoft.com/office/powerpoint/2010/main" val="392546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19DD3F-DDBA-4556-9B26-A9CFEFB1ACE9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72B75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7C89606-9A9A-4A12-8D8F-616B0F700D6B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D4E24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0076BC-7115-45BC-859D-520D59EBE3E5}"/>
              </a:ext>
            </a:extLst>
          </p:cNvPr>
          <p:cNvSpPr txBox="1"/>
          <p:nvPr/>
        </p:nvSpPr>
        <p:spPr>
          <a:xfrm>
            <a:off x="731224" y="1190334"/>
            <a:ext cx="9862754" cy="5070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Hlavním partnerem projektu je Dům zahraniční spolupráce.</a:t>
            </a:r>
          </a:p>
          <a:p>
            <a:pPr>
              <a:spcBef>
                <a:spcPts val="600"/>
              </a:spcBef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Partneři:</a:t>
            </a: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Evropská Komise </a:t>
            </a: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Nadační fond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Flaminia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Unicorn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Krajské úřady, hejtmani </a:t>
            </a: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0" i="0" dirty="0" err="1">
                <a:solidFill>
                  <a:srgbClr val="333333"/>
                </a:solidFill>
                <a:effectLst/>
              </a:rPr>
              <a:t>Safer</a:t>
            </a:r>
            <a:r>
              <a:rPr lang="cs-CZ" b="0" i="0" dirty="0">
                <a:solidFill>
                  <a:srgbClr val="333333"/>
                </a:solidFill>
                <a:effectLst/>
              </a:rPr>
              <a:t> Internet Centrum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Nadace Arnošta Lustiga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Středoškolský sněm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Studentský parlament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centra a další</a:t>
            </a:r>
          </a:p>
          <a:p>
            <a:pPr lvl="1">
              <a:spcBef>
                <a:spcPts val="600"/>
              </a:spcBef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altLang="ko-KR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altLang="ko-KR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n-US" altLang="ko-KR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8" name="Obrázek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7" y="0"/>
            <a:ext cx="2710274" cy="11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C8A8E-B381-4F72-A969-F8CCBFA0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20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Mapa pomoci = adresář s kontakty na odbornou péči</a:t>
            </a:r>
            <a:br>
              <a:rPr lang="cs-CZ" sz="4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CD461-45AB-4945-833C-B94D1638E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200" dirty="0"/>
              <a:t>První pomoc pro učitele při řešení poruch duševního zdraví dětí.</a:t>
            </a:r>
          </a:p>
          <a:p>
            <a:pPr marL="0" indent="0">
              <a:buNone/>
            </a:pPr>
            <a:r>
              <a:rPr lang="cs-CZ" sz="1200" dirty="0"/>
              <a:t>Na základě potřeb zjištěných z dotazníkových šetření vzniknou krajské mapy pomoci pro: </a:t>
            </a:r>
          </a:p>
          <a:p>
            <a:r>
              <a:rPr lang="cs-CZ" sz="1200" dirty="0"/>
              <a:t>děti a rodiče</a:t>
            </a:r>
          </a:p>
          <a:p>
            <a:r>
              <a:rPr lang="cs-CZ" sz="1200" dirty="0"/>
              <a:t>učitele</a:t>
            </a:r>
          </a:p>
          <a:p>
            <a:pPr marL="0" indent="0">
              <a:buNone/>
            </a:pPr>
            <a:r>
              <a:rPr lang="cs-CZ" sz="1200" dirty="0"/>
              <a:t>Distribuce:</a:t>
            </a:r>
          </a:p>
          <a:p>
            <a:r>
              <a:rPr lang="cs-CZ" sz="1200" dirty="0"/>
              <a:t>na stránkách www.mapapomoci.eu </a:t>
            </a:r>
          </a:p>
          <a:p>
            <a:r>
              <a:rPr lang="cs-CZ" sz="1200" dirty="0"/>
              <a:t>na stránkách partnerů a na sociálních sítích</a:t>
            </a:r>
          </a:p>
          <a:p>
            <a:r>
              <a:rPr lang="cs-CZ" sz="1200" dirty="0"/>
              <a:t>v </a:t>
            </a:r>
            <a:r>
              <a:rPr lang="cs-CZ" sz="1200" dirty="0" err="1"/>
              <a:t>pedagogicko</a:t>
            </a:r>
            <a:r>
              <a:rPr lang="cs-CZ" sz="1200" dirty="0"/>
              <a:t> - psychologických poradnách</a:t>
            </a:r>
          </a:p>
          <a:p>
            <a:r>
              <a:rPr lang="cs-CZ" sz="1200" dirty="0"/>
              <a:t>u výchovných poradců a učitelů</a:t>
            </a:r>
          </a:p>
          <a:p>
            <a:r>
              <a:rPr lang="cs-CZ" sz="1200" dirty="0"/>
              <a:t>v tištěné formě jako skládací mapa do kapsy</a:t>
            </a:r>
          </a:p>
          <a:p>
            <a:r>
              <a:rPr lang="cs-CZ" sz="1200" dirty="0"/>
              <a:t>v tištěné formě A3 na nástěnky do kabinetů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17280-CD6A-42F2-A677-36DD2645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Google Shape;224;p14">
            <a:extLst>
              <a:ext uri="{FF2B5EF4-FFF2-40B4-BE49-F238E27FC236}">
                <a16:creationId xmlns:a16="http://schemas.microsoft.com/office/drawing/2014/main" id="{F81C220E-1873-4916-ADFC-17FB9717DB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8252" y="1000847"/>
            <a:ext cx="4456056" cy="25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9;p15">
            <a:extLst>
              <a:ext uri="{FF2B5EF4-FFF2-40B4-BE49-F238E27FC236}">
                <a16:creationId xmlns:a16="http://schemas.microsoft.com/office/drawing/2014/main" id="{EE22B180-65CC-4FAC-B492-2A7F7DFC0A9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3015" y="3826481"/>
            <a:ext cx="4456056" cy="258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35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A0DC-C2B3-41A5-8776-2418877841F7}"/>
              </a:ext>
            </a:extLst>
          </p:cNvPr>
          <p:cNvSpPr/>
          <p:nvPr/>
        </p:nvSpPr>
        <p:spPr>
          <a:xfrm>
            <a:off x="3902924" y="1502228"/>
            <a:ext cx="7705601" cy="4924698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F3F4C41-AE98-43BF-AE0B-B836772897A2}"/>
              </a:ext>
            </a:extLst>
          </p:cNvPr>
          <p:cNvSpPr txBox="1">
            <a:spLocks/>
          </p:cNvSpPr>
          <p:nvPr/>
        </p:nvSpPr>
        <p:spPr>
          <a:xfrm>
            <a:off x="6853646" y="1148814"/>
            <a:ext cx="4389120" cy="72424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Více informací zde: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B920F-0974-45CF-86A6-ADA2EF396C46}"/>
              </a:ext>
            </a:extLst>
          </p:cNvPr>
          <p:cNvSpPr txBox="1"/>
          <p:nvPr/>
        </p:nvSpPr>
        <p:spPr>
          <a:xfrm>
            <a:off x="4197967" y="2287160"/>
            <a:ext cx="7115514" cy="233807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indent="-235546">
              <a:lnSpc>
                <a:spcPct val="93000"/>
              </a:lnSpc>
              <a:tabLst>
                <a:tab pos="240011" algn="l"/>
                <a:tab pos="313689" algn="l"/>
                <a:tab pos="629610" algn="l"/>
                <a:tab pos="945532" algn="l"/>
                <a:tab pos="1261453" algn="l"/>
                <a:tab pos="1577375" algn="l"/>
                <a:tab pos="1893296" algn="l"/>
                <a:tab pos="2209217" algn="l"/>
                <a:tab pos="2525138" algn="l"/>
                <a:tab pos="2841060" algn="l"/>
                <a:tab pos="3156981" algn="l"/>
                <a:tab pos="3472903" algn="l"/>
                <a:tab pos="3788824" algn="l"/>
                <a:tab pos="4104746" algn="l"/>
                <a:tab pos="4420667" algn="l"/>
                <a:tab pos="4736589" algn="l"/>
                <a:tab pos="5052510" algn="l"/>
                <a:tab pos="5368431" algn="l"/>
                <a:tab pos="5684352" algn="l"/>
                <a:tab pos="6000274" algn="l"/>
                <a:tab pos="6316195" algn="l"/>
                <a:tab pos="6616488" algn="l"/>
                <a:tab pos="7125535" algn="l"/>
                <a:tab pos="7634581" algn="l"/>
                <a:tab pos="8143628" algn="l"/>
              </a:tabLst>
              <a:defRPr/>
            </a:pP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hlinkClick r:id="rId2"/>
              </a:rPr>
              <a:t>https://radamladsich.cz/</a:t>
            </a:r>
          </a:p>
          <a:p>
            <a:pPr indent="-235546">
              <a:lnSpc>
                <a:spcPct val="93000"/>
              </a:lnSpc>
              <a:tabLst>
                <a:tab pos="240011" algn="l"/>
                <a:tab pos="313689" algn="l"/>
                <a:tab pos="629610" algn="l"/>
                <a:tab pos="945532" algn="l"/>
                <a:tab pos="1261453" algn="l"/>
                <a:tab pos="1577375" algn="l"/>
                <a:tab pos="1893296" algn="l"/>
                <a:tab pos="2209217" algn="l"/>
                <a:tab pos="2525138" algn="l"/>
                <a:tab pos="2841060" algn="l"/>
                <a:tab pos="3156981" algn="l"/>
                <a:tab pos="3472903" algn="l"/>
                <a:tab pos="3788824" algn="l"/>
                <a:tab pos="4104746" algn="l"/>
                <a:tab pos="4420667" algn="l"/>
                <a:tab pos="4736589" algn="l"/>
                <a:tab pos="5052510" algn="l"/>
                <a:tab pos="5368431" algn="l"/>
                <a:tab pos="5684352" algn="l"/>
                <a:tab pos="6000274" algn="l"/>
                <a:tab pos="6316195" algn="l"/>
                <a:tab pos="6616488" algn="l"/>
                <a:tab pos="7125535" algn="l"/>
                <a:tab pos="7634581" algn="l"/>
                <a:tab pos="8143628" algn="l"/>
              </a:tabLst>
              <a:defRPr/>
            </a:pPr>
            <a:endParaRPr lang="cs-CZ" dirty="0">
              <a:solidFill>
                <a:schemeClr val="bg1"/>
              </a:solidFill>
              <a:latin typeface="Verdana" pitchFamily="34" charset="0"/>
              <a:ea typeface="Verdana" pitchFamily="34" charset="0"/>
              <a:hlinkClick r:id="rId2"/>
            </a:endParaRPr>
          </a:p>
          <a:p>
            <a:pPr indent="-235546">
              <a:lnSpc>
                <a:spcPct val="93000"/>
              </a:lnSpc>
              <a:tabLst>
                <a:tab pos="240011" algn="l"/>
                <a:tab pos="313689" algn="l"/>
                <a:tab pos="629610" algn="l"/>
                <a:tab pos="945532" algn="l"/>
                <a:tab pos="1261453" algn="l"/>
                <a:tab pos="1577375" algn="l"/>
                <a:tab pos="1893296" algn="l"/>
                <a:tab pos="2209217" algn="l"/>
                <a:tab pos="2525138" algn="l"/>
                <a:tab pos="2841060" algn="l"/>
                <a:tab pos="3156981" algn="l"/>
                <a:tab pos="3472903" algn="l"/>
                <a:tab pos="3788824" algn="l"/>
                <a:tab pos="4104746" algn="l"/>
                <a:tab pos="4420667" algn="l"/>
                <a:tab pos="4736589" algn="l"/>
                <a:tab pos="5052510" algn="l"/>
                <a:tab pos="5368431" algn="l"/>
                <a:tab pos="5684352" algn="l"/>
                <a:tab pos="6000274" algn="l"/>
                <a:tab pos="6316195" algn="l"/>
                <a:tab pos="6616488" algn="l"/>
                <a:tab pos="7125535" algn="l"/>
                <a:tab pos="7634581" algn="l"/>
                <a:tab pos="8143628" algn="l"/>
              </a:tabLst>
              <a:defRPr/>
            </a:pP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hlinkClick r:id="rId2"/>
              </a:rPr>
              <a:t>https://www.delejcotebavi.com/kategorie/meziskolni-konference</a:t>
            </a:r>
            <a:endParaRPr lang="cs-CZ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indent="-235546">
              <a:lnSpc>
                <a:spcPct val="93000"/>
              </a:lnSpc>
              <a:tabLst>
                <a:tab pos="240011" algn="l"/>
                <a:tab pos="313689" algn="l"/>
                <a:tab pos="629610" algn="l"/>
                <a:tab pos="945532" algn="l"/>
                <a:tab pos="1261453" algn="l"/>
                <a:tab pos="1577375" algn="l"/>
                <a:tab pos="1893296" algn="l"/>
                <a:tab pos="2209217" algn="l"/>
                <a:tab pos="2525138" algn="l"/>
                <a:tab pos="2841060" algn="l"/>
                <a:tab pos="3156981" algn="l"/>
                <a:tab pos="3472903" algn="l"/>
                <a:tab pos="3788824" algn="l"/>
                <a:tab pos="4104746" algn="l"/>
                <a:tab pos="4420667" algn="l"/>
                <a:tab pos="4736589" algn="l"/>
                <a:tab pos="5052510" algn="l"/>
                <a:tab pos="5368431" algn="l"/>
                <a:tab pos="5684352" algn="l"/>
                <a:tab pos="6000274" algn="l"/>
                <a:tab pos="6316195" algn="l"/>
                <a:tab pos="6616488" algn="l"/>
                <a:tab pos="7125535" algn="l"/>
                <a:tab pos="7634581" algn="l"/>
                <a:tab pos="8143628" algn="l"/>
              </a:tabLst>
              <a:defRPr/>
            </a:pPr>
            <a:endParaRPr lang="cs-CZ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indent="-235546">
              <a:lnSpc>
                <a:spcPct val="93000"/>
              </a:lnSpc>
              <a:tabLst>
                <a:tab pos="240011" algn="l"/>
                <a:tab pos="313689" algn="l"/>
                <a:tab pos="629610" algn="l"/>
                <a:tab pos="945532" algn="l"/>
                <a:tab pos="1261453" algn="l"/>
                <a:tab pos="1577375" algn="l"/>
                <a:tab pos="1893296" algn="l"/>
                <a:tab pos="2209217" algn="l"/>
                <a:tab pos="2525138" algn="l"/>
                <a:tab pos="2841060" algn="l"/>
                <a:tab pos="3156981" algn="l"/>
                <a:tab pos="3472903" algn="l"/>
                <a:tab pos="3788824" algn="l"/>
                <a:tab pos="4104746" algn="l"/>
                <a:tab pos="4420667" algn="l"/>
                <a:tab pos="4736589" algn="l"/>
                <a:tab pos="5052510" algn="l"/>
                <a:tab pos="5368431" algn="l"/>
                <a:tab pos="5684352" algn="l"/>
                <a:tab pos="6000274" algn="l"/>
                <a:tab pos="6316195" algn="l"/>
                <a:tab pos="6616488" algn="l"/>
                <a:tab pos="7125535" algn="l"/>
                <a:tab pos="7634581" algn="l"/>
                <a:tab pos="8143628" algn="l"/>
              </a:tabLst>
              <a:defRPr/>
            </a:pPr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hlinkClick r:id="rId3"/>
              </a:rPr>
              <a:t>https://www.youtube.com/playlist?list=PLbzrUeOMKII6RYPBvW2fG6aBmc5uC3K5f</a:t>
            </a:r>
            <a:endParaRPr lang="cs-CZ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indent="-235546">
              <a:lnSpc>
                <a:spcPct val="93000"/>
              </a:lnSpc>
              <a:tabLst>
                <a:tab pos="240011" algn="l"/>
                <a:tab pos="313689" algn="l"/>
                <a:tab pos="629610" algn="l"/>
                <a:tab pos="945532" algn="l"/>
                <a:tab pos="1261453" algn="l"/>
                <a:tab pos="1577375" algn="l"/>
                <a:tab pos="1893296" algn="l"/>
                <a:tab pos="2209217" algn="l"/>
                <a:tab pos="2525138" algn="l"/>
                <a:tab pos="2841060" algn="l"/>
                <a:tab pos="3156981" algn="l"/>
                <a:tab pos="3472903" algn="l"/>
                <a:tab pos="3788824" algn="l"/>
                <a:tab pos="4104746" algn="l"/>
                <a:tab pos="4420667" algn="l"/>
                <a:tab pos="4736589" algn="l"/>
                <a:tab pos="5052510" algn="l"/>
                <a:tab pos="5368431" algn="l"/>
                <a:tab pos="5684352" algn="l"/>
                <a:tab pos="6000274" algn="l"/>
                <a:tab pos="6316195" algn="l"/>
                <a:tab pos="6616488" algn="l"/>
                <a:tab pos="7125535" algn="l"/>
                <a:tab pos="7634581" algn="l"/>
                <a:tab pos="8143628" algn="l"/>
              </a:tabLst>
              <a:defRPr/>
            </a:pPr>
            <a:endParaRPr lang="cs-CZ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26" y="5590006"/>
            <a:ext cx="2710274" cy="11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1556" y="796709"/>
            <a:ext cx="3161210" cy="724247"/>
          </a:xfrm>
        </p:spPr>
        <p:txBody>
          <a:bodyPr/>
          <a:lstStyle/>
          <a:p>
            <a:r>
              <a:rPr lang="cs-CZ" sz="2000" b="1" dirty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</a:rPr>
              <a:t>Kontakt: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Verdana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AB602C46-3815-4217-91B9-E94F1E94A2BA}"/>
              </a:ext>
            </a:extLst>
          </p:cNvPr>
          <p:cNvSpPr/>
          <p:nvPr/>
        </p:nvSpPr>
        <p:spPr>
          <a:xfrm>
            <a:off x="3317965" y="757645"/>
            <a:ext cx="496389" cy="7576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51D2E38-1593-4534-B920-8058AE771466}"/>
              </a:ext>
            </a:extLst>
          </p:cNvPr>
          <p:cNvSpPr/>
          <p:nvPr/>
        </p:nvSpPr>
        <p:spPr>
          <a:xfrm>
            <a:off x="1071155" y="4480561"/>
            <a:ext cx="1990038" cy="144471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ACC960-9730-4C03-8526-216D8F217B10}"/>
              </a:ext>
            </a:extLst>
          </p:cNvPr>
          <p:cNvSpPr txBox="1"/>
          <p:nvPr/>
        </p:nvSpPr>
        <p:spPr>
          <a:xfrm>
            <a:off x="3340032" y="2068285"/>
            <a:ext cx="51075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Dělej co tě baví, z.</a:t>
            </a:r>
            <a:r>
              <a:rPr lang="cs-CZ" altLang="ko-KR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ú</a:t>
            </a:r>
            <a:r>
              <a:rPr lang="cs-CZ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Újezd 450/40, 118 01 Praha 1</a:t>
            </a:r>
          </a:p>
          <a:p>
            <a:pPr algn="ctr"/>
            <a:endParaRPr lang="cs-CZ" altLang="ko-K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Jiřina </a:t>
            </a:r>
            <a:r>
              <a:rPr lang="cs-CZ" altLang="ko-KR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Faloutová</a:t>
            </a:r>
            <a:r>
              <a:rPr lang="cs-CZ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ředitelka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altLang="ko-K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Email: </a:t>
            </a:r>
          </a:p>
          <a:p>
            <a:pPr algn="ctr"/>
            <a:r>
              <a:rPr lang="cs-CZ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info@delejcotebavi.com</a:t>
            </a:r>
            <a:r>
              <a:rPr lang="en-US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</a:t>
            </a:r>
            <a:endParaRPr lang="cs-CZ" altLang="ko-K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Telefon:</a:t>
            </a:r>
          </a:p>
          <a:p>
            <a:pPr algn="ctr"/>
            <a:r>
              <a:rPr lang="cs-CZ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+420 776 369 685</a:t>
            </a:r>
            <a:r>
              <a:rPr lang="en-US" altLang="ko-K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o-KR" altLang="en-US" dirty="0">
              <a:solidFill>
                <a:schemeClr val="tx2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90" y="5667666"/>
            <a:ext cx="2710274" cy="11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19DD3F-DDBA-4556-9B26-A9CFEFB1ACE9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72B75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7C89606-9A9A-4A12-8D8F-616B0F700D6B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D4E24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8" name="Obrázek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7" y="0"/>
            <a:ext cx="2710274" cy="1190334"/>
          </a:xfrm>
          <a:prstGeom prst="rect">
            <a:avLst/>
          </a:prstGeom>
        </p:spPr>
      </p:pic>
      <p:graphicFrame>
        <p:nvGraphicFramePr>
          <p:cNvPr id="91" name="TextBox 83">
            <a:extLst>
              <a:ext uri="{FF2B5EF4-FFF2-40B4-BE49-F238E27FC236}">
                <a16:creationId xmlns:a16="http://schemas.microsoft.com/office/drawing/2014/main" id="{90C8BDE6-0573-FB52-2DFB-6A33F7855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621196"/>
              </p:ext>
            </p:extLst>
          </p:nvPr>
        </p:nvGraphicFramePr>
        <p:xfrm>
          <a:off x="396397" y="1129799"/>
          <a:ext cx="7558883" cy="259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0" name="Google Shape;120;p4">
            <a:extLst>
              <a:ext uri="{FF2B5EF4-FFF2-40B4-BE49-F238E27FC236}">
                <a16:creationId xmlns:a16="http://schemas.microsoft.com/office/drawing/2014/main" id="{A3BF2AE9-E3E2-8F90-E759-908A094BE63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9512" y="2429692"/>
            <a:ext cx="5905357" cy="401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21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AD5BA8B-F7C8-6E21-60AF-791AE19B7E0A}"/>
              </a:ext>
            </a:extLst>
          </p:cNvPr>
          <p:cNvSpPr txBox="1"/>
          <p:nvPr/>
        </p:nvSpPr>
        <p:spPr>
          <a:xfrm>
            <a:off x="574766" y="1634592"/>
            <a:ext cx="7733211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Projekt vytvořili odborníci s mnohaletými zkušenostmi </a:t>
            </a:r>
            <a:br>
              <a:rPr lang="cs-CZ" dirty="0"/>
            </a:br>
            <a:r>
              <a:rPr lang="cs-CZ" dirty="0"/>
              <a:t>získanými při práci s dětmi a mládeží v oblasti volnočasových aktivit </a:t>
            </a:r>
            <a:br>
              <a:rPr lang="cs-CZ" dirty="0"/>
            </a:br>
            <a:r>
              <a:rPr lang="cs-CZ" dirty="0"/>
              <a:t>a vzdělávání a v oblasti poskytování psychosociálních služeb.</a:t>
            </a:r>
            <a:endParaRPr lang="en-US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Projekt je realizován od roku 2011 a je určen pro žáky středních škol.</a:t>
            </a:r>
            <a:endParaRPr lang="en-US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V rámci každého ročníku organizátoři spolu s odborníky </a:t>
            </a:r>
            <a:br>
              <a:rPr lang="cs-CZ" dirty="0"/>
            </a:br>
            <a:r>
              <a:rPr lang="cs-CZ" dirty="0"/>
              <a:t>a vybranými žáky středních škol vytvoří tematické okruhy, které reagují na aktuální domácí i světové dění a současné problémy dospívajících.</a:t>
            </a:r>
            <a:endParaRPr lang="en-US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Žáci si vyberou téma, které je osloví, vytvoří prezentaci a předvedou ji </a:t>
            </a:r>
            <a:br>
              <a:rPr lang="cs-CZ" dirty="0"/>
            </a:br>
            <a:r>
              <a:rPr lang="cs-CZ" dirty="0"/>
              <a:t>v rámci konference.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Na prezentaci může pracovat více žáků a podělit se mohou i o její přednesení na konferenci.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Krajským konferencím předcházejí školní kola, která si v případě zájmu organizují samy školy, jejich preventisté a výchovní poradci.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ea typeface="Verdana" pitchFamily="34" charset="0"/>
              </a:rPr>
              <a:t>V rámci projektu vzniká postupně mapa pomoci s kontakty, na které se mohou žáci v různých krizových situacích obracet -</a:t>
            </a:r>
            <a:r>
              <a:rPr lang="cs-CZ" sz="1800" dirty="0">
                <a:effectLst/>
              </a:rPr>
              <a:t> mapapomoci.eu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11D0045-62FE-2AD6-A613-9638FB456321}"/>
              </a:ext>
            </a:extLst>
          </p:cNvPr>
          <p:cNvGrpSpPr/>
          <p:nvPr/>
        </p:nvGrpSpPr>
        <p:grpSpPr>
          <a:xfrm>
            <a:off x="574766" y="581034"/>
            <a:ext cx="6275665" cy="836550"/>
            <a:chOff x="0" y="1909343"/>
            <a:chExt cx="6275665" cy="836550"/>
          </a:xfrm>
          <a:solidFill>
            <a:srgbClr val="0070C0"/>
          </a:solidFill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2CBEA801-1079-501B-69CF-5455082D65C8}"/>
                </a:ext>
              </a:extLst>
            </p:cNvPr>
            <p:cNvSpPr/>
            <p:nvPr/>
          </p:nvSpPr>
          <p:spPr>
            <a:xfrm>
              <a:off x="0" y="1909343"/>
              <a:ext cx="6275665" cy="83655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Obdélník: se zakulacenými rohy 4">
              <a:extLst>
                <a:ext uri="{FF2B5EF4-FFF2-40B4-BE49-F238E27FC236}">
                  <a16:creationId xmlns:a16="http://schemas.microsoft.com/office/drawing/2014/main" id="{4681E5F5-1ADA-B391-C4EF-9EE325010B09}"/>
                </a:ext>
              </a:extLst>
            </p:cNvPr>
            <p:cNvSpPr txBox="1"/>
            <p:nvPr/>
          </p:nvSpPr>
          <p:spPr>
            <a:xfrm>
              <a:off x="40837" y="1950180"/>
              <a:ext cx="6193991" cy="7548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200" b="1" kern="1200" dirty="0"/>
                <a:t>O projektu</a:t>
              </a:r>
              <a:endParaRPr lang="en-US" sz="2200" kern="1200" dirty="0"/>
            </a:p>
          </p:txBody>
        </p:sp>
      </p:grpSp>
      <p:pic>
        <p:nvPicPr>
          <p:cNvPr id="7" name="Google Shape;115;p3">
            <a:extLst>
              <a:ext uri="{FF2B5EF4-FFF2-40B4-BE49-F238E27FC236}">
                <a16:creationId xmlns:a16="http://schemas.microsoft.com/office/drawing/2014/main" id="{A0278245-7EDD-82EB-F1F8-397152BC23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7977" y="3684105"/>
            <a:ext cx="3406945" cy="263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05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B12256E-5EC1-1BF7-0DE9-D26B37ECA62E}"/>
              </a:ext>
            </a:extLst>
          </p:cNvPr>
          <p:cNvSpPr txBox="1"/>
          <p:nvPr/>
        </p:nvSpPr>
        <p:spPr>
          <a:xfrm>
            <a:off x="914399" y="382012"/>
            <a:ext cx="9640389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>
              <a:ea typeface="Verdana" pitchFamily="34" charset="0"/>
            </a:endParaRPr>
          </a:p>
          <a:p>
            <a:pPr>
              <a:spcAft>
                <a:spcPts val="600"/>
              </a:spcAft>
            </a:pPr>
            <a:endParaRPr lang="cs-CZ" dirty="0">
              <a:ea typeface="Verdana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ea typeface="Verdana" pitchFamily="34" charset="0"/>
              </a:rPr>
              <a:t>Konference probíhá v bezpečném prostředí a je moderována zkušeným psychologem.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ea typeface="Verdana" pitchFamily="34" charset="0"/>
              </a:rPr>
              <a:t>Do diskuzí se zapojují přítomní odborníci, pedagogové a spolužáci.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ko-KR" sz="1800" dirty="0">
                <a:ea typeface="Verdana" pitchFamily="34" charset="0"/>
              </a:rPr>
              <a:t>V rámci zvolených tematických okruhů mohou žáci  sdílet své osobní zkušenosti s řešením složitých životních situací a získat podporu svých vrstevníků a přítomných odborníků. Mohou se tak dostat na začátek cesty, která povede ke zmírnění nebo vyřešení jejich problémů.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ko-KR" dirty="0">
                <a:ea typeface="Verdana" pitchFamily="34" charset="0"/>
              </a:rPr>
              <a:t>Konference je přenášena online do škol.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ko-KR" sz="1800" dirty="0">
                <a:ea typeface="Verdana" pitchFamily="34" charset="0"/>
              </a:rPr>
              <a:t>Koncept projektu zapadá do evropského řešení problematiky duševního zdraví.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průběhu konference vystoupí 15-20 jednotlivců nebo skupin (max.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osob)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10 minutovou prezentací. Forma není omezena. Po každém tématu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následuje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psychologem vedená diskuze,  při které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odpovídají na dotazy,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obhajují své názory a diskutují s vrstevníky, odborníky nebo učiteli v sále, případně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účastníky z  online. </a:t>
            </a:r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ko-KR" sz="1800" dirty="0">
              <a:ea typeface="Verdana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ea typeface="Verdana" pitchFamily="34" charset="0"/>
            </a:endParaRPr>
          </a:p>
          <a:p>
            <a:pPr>
              <a:spcAft>
                <a:spcPts val="600"/>
              </a:spcAft>
            </a:pPr>
            <a:endParaRPr lang="cs-CZ" altLang="ko-KR" sz="1800" dirty="0">
              <a:ea typeface="Verdana" pitchFamily="34" charset="0"/>
            </a:endParaRPr>
          </a:p>
          <a:p>
            <a:pPr>
              <a:spcAft>
                <a:spcPts val="600"/>
              </a:spcAft>
            </a:pPr>
            <a:endParaRPr lang="cs-CZ" altLang="ko-KR" dirty="0">
              <a:ea typeface="Verdana" pitchFamily="34" charset="0"/>
            </a:endParaRPr>
          </a:p>
          <a:p>
            <a:pPr>
              <a:spcAft>
                <a:spcPts val="600"/>
              </a:spcAft>
            </a:pPr>
            <a:endParaRPr lang="cs-CZ" altLang="ko-KR" sz="1800" dirty="0">
              <a:ea typeface="Verdana" pitchFamily="34" charset="0"/>
            </a:endParaRPr>
          </a:p>
          <a:p>
            <a:pPr>
              <a:spcAft>
                <a:spcPts val="600"/>
              </a:spcAft>
            </a:pPr>
            <a:endParaRPr lang="cs-CZ" altLang="ko-KR" dirty="0">
              <a:ea typeface="Verdana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5E1953D-5AC0-20E9-3930-786C62486B95}"/>
              </a:ext>
            </a:extLst>
          </p:cNvPr>
          <p:cNvGrpSpPr/>
          <p:nvPr/>
        </p:nvGrpSpPr>
        <p:grpSpPr>
          <a:xfrm>
            <a:off x="914400" y="410013"/>
            <a:ext cx="6275665" cy="685542"/>
            <a:chOff x="0" y="1909343"/>
            <a:chExt cx="6275665" cy="836550"/>
          </a:xfrm>
          <a:solidFill>
            <a:srgbClr val="0070C0"/>
          </a:solidFill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51680D69-6E80-C58A-274A-5721A3D2AF86}"/>
                </a:ext>
              </a:extLst>
            </p:cNvPr>
            <p:cNvSpPr/>
            <p:nvPr/>
          </p:nvSpPr>
          <p:spPr>
            <a:xfrm>
              <a:off x="0" y="1909343"/>
              <a:ext cx="6275665" cy="83655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5BF38CCF-33BA-6134-8CC0-AE67F6F064DB}"/>
                </a:ext>
              </a:extLst>
            </p:cNvPr>
            <p:cNvSpPr txBox="1"/>
            <p:nvPr/>
          </p:nvSpPr>
          <p:spPr>
            <a:xfrm>
              <a:off x="40837" y="1950180"/>
              <a:ext cx="6193991" cy="7548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200" b="1" kern="1200" dirty="0"/>
                <a:t>O </a:t>
              </a:r>
              <a:r>
                <a:rPr lang="cs-CZ" sz="2200" b="1" dirty="0"/>
                <a:t>konferenci</a:t>
              </a:r>
              <a:endParaRPr lang="en-US" sz="2200" kern="1200" dirty="0"/>
            </a:p>
          </p:txBody>
        </p:sp>
      </p:grpSp>
      <p:pic>
        <p:nvPicPr>
          <p:cNvPr id="8" name="Google Shape;144;p6">
            <a:extLst>
              <a:ext uri="{FF2B5EF4-FFF2-40B4-BE49-F238E27FC236}">
                <a16:creationId xmlns:a16="http://schemas.microsoft.com/office/drawing/2014/main" id="{7E542DDB-77CA-C3A3-40FA-403B331ADA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9603" y="4942936"/>
            <a:ext cx="2717649" cy="169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86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2AA4B97-233A-4642-C301-5AF9A97F31BF}"/>
              </a:ext>
            </a:extLst>
          </p:cNvPr>
          <p:cNvSpPr txBox="1"/>
          <p:nvPr/>
        </p:nvSpPr>
        <p:spPr>
          <a:xfrm>
            <a:off x="640080" y="896533"/>
            <a:ext cx="8370025" cy="5049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probíhají v sálech krajských úřadů nebo v jiných reprezentativních prostorách krajského města. 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Konference je hybridní.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Prezenční účast v sále pro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0-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osob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přímý přenos do škol s možností zapojit se do diskuse, psát dotazy.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Každá krajská konference zahrnuje příspěvky studentů ze škol zemí EU. Účelem je porovnat situaci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je rozdělený do 4 bloků, dva dopolední a dva odpolední.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Catering: teplý oběd a dvě přestávky s teplými nápoji a svačinou, nápoje a ovoce po celý den.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průběhu dne jsou prováděna dotazníková šetření pro následné zpracování odborníky na prevenci rizikového chování nebo na oblast podpory duševního zdraví.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143;p6">
            <a:extLst>
              <a:ext uri="{FF2B5EF4-FFF2-40B4-BE49-F238E27FC236}">
                <a16:creationId xmlns:a16="http://schemas.microsoft.com/office/drawing/2014/main" id="{731FCAAA-46A1-E20C-15AB-38F1802A4D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160297" y="2207624"/>
            <a:ext cx="2596273" cy="3727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58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08AC620-12DE-C48A-1382-18039435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341" y="3763616"/>
            <a:ext cx="3548639" cy="2625869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8151F907-B99D-6755-ADB3-71960E02DB52}"/>
              </a:ext>
            </a:extLst>
          </p:cNvPr>
          <p:cNvGrpSpPr/>
          <p:nvPr/>
        </p:nvGrpSpPr>
        <p:grpSpPr>
          <a:xfrm>
            <a:off x="955766" y="734105"/>
            <a:ext cx="6727370" cy="739412"/>
            <a:chOff x="0" y="0"/>
            <a:chExt cx="6727370" cy="739412"/>
          </a:xfrm>
        </p:grpSpPr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CF47E14F-99CC-39D3-BEB1-38F878ADFE98}"/>
                </a:ext>
              </a:extLst>
            </p:cNvPr>
            <p:cNvSpPr/>
            <p:nvPr/>
          </p:nvSpPr>
          <p:spPr>
            <a:xfrm>
              <a:off x="0" y="0"/>
              <a:ext cx="6727370" cy="73941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Obdélník: se zakulacenými rohy 4">
              <a:extLst>
                <a:ext uri="{FF2B5EF4-FFF2-40B4-BE49-F238E27FC236}">
                  <a16:creationId xmlns:a16="http://schemas.microsoft.com/office/drawing/2014/main" id="{2CD98AA7-A31F-A894-C7BA-1F8A6C8D83DD}"/>
                </a:ext>
              </a:extLst>
            </p:cNvPr>
            <p:cNvSpPr txBox="1"/>
            <p:nvPr/>
          </p:nvSpPr>
          <p:spPr>
            <a:xfrm>
              <a:off x="36095" y="36095"/>
              <a:ext cx="6655180" cy="667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200" dirty="0"/>
                <a:t>Odborný garant</a:t>
              </a:r>
              <a:endParaRPr lang="en-US" sz="2200" kern="1200" dirty="0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9D54EC-4CD5-DEF1-DE0F-CA8A97D2F38D}"/>
              </a:ext>
            </a:extLst>
          </p:cNvPr>
          <p:cNvSpPr txBox="1"/>
          <p:nvPr/>
        </p:nvSpPr>
        <p:spPr>
          <a:xfrm>
            <a:off x="955766" y="2076994"/>
            <a:ext cx="6294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Mgr. Aleš Kuda</a:t>
            </a:r>
          </a:p>
          <a:p>
            <a:endParaRPr lang="cs-CZ" dirty="0"/>
          </a:p>
          <a:p>
            <a:r>
              <a:rPr lang="cs-CZ" b="0" i="0" dirty="0">
                <a:solidFill>
                  <a:srgbClr val="263238"/>
                </a:solidFill>
                <a:effectLst/>
              </a:rPr>
              <a:t>Psycholog, adiktolog a terapeut Aleš Kuda vystudoval obor psychologie – pedagogika na FF UK v Praze. </a:t>
            </a:r>
            <a:r>
              <a:rPr lang="cs-CZ" b="0" i="0" dirty="0">
                <a:solidFill>
                  <a:srgbClr val="181818"/>
                </a:solidFill>
                <a:effectLst/>
              </a:rPr>
              <a:t>Jeho kariéra vedla od státních zařízení pro léčbu drogových závislostí, vedení terapeutických komunit přes soukromou praxi, působení v  Centru adiktologie na 1. lékařské fakultě UK a Pražském centru primární prevence až po založení soukromé kliniky na léčbu závislostí v Praze.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68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7B21C48-5E28-467D-6D03-A735FD29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77" y="3616005"/>
            <a:ext cx="3881228" cy="2907287"/>
          </a:xfrm>
          <a:prstGeom prst="rect">
            <a:avLst/>
          </a:prstGeom>
        </p:spPr>
      </p:pic>
      <p:graphicFrame>
        <p:nvGraphicFramePr>
          <p:cNvPr id="6" name="TextovéPole 2">
            <a:extLst>
              <a:ext uri="{FF2B5EF4-FFF2-40B4-BE49-F238E27FC236}">
                <a16:creationId xmlns:a16="http://schemas.microsoft.com/office/drawing/2014/main" id="{73BAD469-B763-2AD3-3D7E-2479AAAE3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579069"/>
              </p:ext>
            </p:extLst>
          </p:nvPr>
        </p:nvGraphicFramePr>
        <p:xfrm>
          <a:off x="437324" y="560172"/>
          <a:ext cx="6727370" cy="3123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759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4D413F1-37D3-E585-2E2C-2FDC158ED444}"/>
              </a:ext>
            </a:extLst>
          </p:cNvPr>
          <p:cNvSpPr txBox="1"/>
          <p:nvPr/>
        </p:nvSpPr>
        <p:spPr>
          <a:xfrm>
            <a:off x="574766" y="1763486"/>
            <a:ext cx="9757954" cy="315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1714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Osm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krajských kol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jedno celostátní </a:t>
            </a:r>
          </a:p>
          <a:p>
            <a:pPr marL="252000" indent="-1714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áštita a  podpora MŠMT a krajů, osobní podpora od hejtmanů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indent="-1714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polupráce s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pracovníky školské prevence MŠMT,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krajskými koordinátory školské prevence a školními metodiky prevence  </a:t>
            </a:r>
          </a:p>
          <a:p>
            <a:pPr marL="252000" indent="-1714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polupráce s  centry duševního zdraví, Pražským centrem primární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prevence,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nestátními neziskovými organizacemi  – Nevypusť duši,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Eduin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Locika,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Safer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internet…</a:t>
            </a:r>
          </a:p>
          <a:p>
            <a:pPr marL="252000" indent="-1714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Patnáct nejlepších příspěvků z krajů postupuje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celostátního kola v Praze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Účast přislíbili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stakeholdři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odborníci a instituce.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indent="-1714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750F56D-5701-10A8-B0E8-6787551069D6}"/>
              </a:ext>
            </a:extLst>
          </p:cNvPr>
          <p:cNvSpPr/>
          <p:nvPr/>
        </p:nvSpPr>
        <p:spPr>
          <a:xfrm>
            <a:off x="574766" y="581034"/>
            <a:ext cx="6275665" cy="8365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cs-CZ" sz="2200" dirty="0">
                <a:latin typeface="+mj-lt"/>
              </a:rPr>
              <a:t>Konference v roce  2023</a:t>
            </a:r>
          </a:p>
        </p:txBody>
      </p:sp>
    </p:spTree>
    <p:extLst>
      <p:ext uri="{BB962C8B-B14F-4D97-AF65-F5344CB8AC3E}">
        <p14:creationId xmlns:p14="http://schemas.microsoft.com/office/powerpoint/2010/main" val="357743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750F56D-5701-10A8-B0E8-6787551069D6}"/>
              </a:ext>
            </a:extLst>
          </p:cNvPr>
          <p:cNvSpPr/>
          <p:nvPr/>
        </p:nvSpPr>
        <p:spPr>
          <a:xfrm>
            <a:off x="574766" y="581034"/>
            <a:ext cx="6275665" cy="8365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cs-CZ" sz="2200" dirty="0">
                <a:latin typeface="+mj-lt"/>
              </a:rPr>
              <a:t>Témata prezentací v roce  2023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C3F6C73-76C0-8A75-310C-C173F8A1F07E}"/>
              </a:ext>
            </a:extLst>
          </p:cNvPr>
          <p:cNvSpPr txBox="1"/>
          <p:nvPr/>
        </p:nvSpPr>
        <p:spPr>
          <a:xfrm>
            <a:off x="494555" y="1969796"/>
            <a:ext cx="8142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1. Jinakost, menšinový stres, stigmatizace LGBT+</a:t>
            </a:r>
            <a:endParaRPr lang="cs-CZ" b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2. Nebezpečí kyberprostoru, poplašné zprávy a dezinformace</a:t>
            </a:r>
            <a:endParaRPr lang="cs-CZ" b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3. Umělá inteligence - jak nám může pomoci a jaká jsou její rizika</a:t>
            </a:r>
            <a:endParaRPr lang="cs-CZ" b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8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4. Moje vlastní zkušenost s duševními obtížemi nebo někoho z mého okolí</a:t>
            </a:r>
            <a:endParaRPr lang="cs-CZ" b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3969"/>
      </p:ext>
    </p:extLst>
  </p:cSld>
  <p:clrMapOvr>
    <a:masterClrMapping/>
  </p:clrMapOvr>
</p:sld>
</file>

<file path=ppt/theme/theme1.xml><?xml version="1.0" encoding="utf-8"?>
<a:theme xmlns:a="http://schemas.openxmlformats.org/drawingml/2006/main" name="1_Contents Slide Master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1024</Words>
  <Application>Microsoft Office PowerPoint</Application>
  <PresentationFormat>Širokoúhlá obrazovka</PresentationFormat>
  <Paragraphs>117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1_Contents Slide Master</vt:lpstr>
      <vt:lpstr>Section Break Slide Master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Mapa pomoci = adresář s kontakty na odbornou péči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Jiřina Faloutová</cp:lastModifiedBy>
  <cp:revision>237</cp:revision>
  <cp:lastPrinted>2023-01-09T13:32:11Z</cp:lastPrinted>
  <dcterms:created xsi:type="dcterms:W3CDTF">2020-01-20T05:08:25Z</dcterms:created>
  <dcterms:modified xsi:type="dcterms:W3CDTF">2023-09-10T13:48:44Z</dcterms:modified>
</cp:coreProperties>
</file>